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2" r:id="rId4"/>
    <p:sldId id="261" r:id="rId5"/>
    <p:sldId id="259" r:id="rId6"/>
    <p:sldId id="265" r:id="rId7"/>
    <p:sldId id="294" r:id="rId8"/>
    <p:sldId id="270" r:id="rId9"/>
    <p:sldId id="277" r:id="rId10"/>
    <p:sldId id="278" r:id="rId11"/>
    <p:sldId id="279" r:id="rId12"/>
    <p:sldId id="280" r:id="rId13"/>
    <p:sldId id="284" r:id="rId14"/>
    <p:sldId id="301" r:id="rId15"/>
    <p:sldId id="281" r:id="rId16"/>
    <p:sldId id="313" r:id="rId17"/>
    <p:sldId id="282" r:id="rId18"/>
    <p:sldId id="285" r:id="rId19"/>
    <p:sldId id="286" r:id="rId20"/>
    <p:sldId id="287" r:id="rId21"/>
    <p:sldId id="289" r:id="rId22"/>
    <p:sldId id="290" r:id="rId23"/>
    <p:sldId id="291" r:id="rId24"/>
    <p:sldId id="295" r:id="rId25"/>
    <p:sldId id="292" r:id="rId26"/>
    <p:sldId id="293" r:id="rId27"/>
    <p:sldId id="296" r:id="rId28"/>
    <p:sldId id="297" r:id="rId29"/>
    <p:sldId id="298" r:id="rId30"/>
    <p:sldId id="299" r:id="rId31"/>
    <p:sldId id="300" r:id="rId32"/>
    <p:sldId id="306" r:id="rId33"/>
    <p:sldId id="311" r:id="rId34"/>
    <p:sldId id="307" r:id="rId35"/>
    <p:sldId id="308" r:id="rId36"/>
    <p:sldId id="302" r:id="rId37"/>
    <p:sldId id="303" r:id="rId38"/>
    <p:sldId id="309" r:id="rId39"/>
    <p:sldId id="310" r:id="rId40"/>
    <p:sldId id="312" r:id="rId4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54381C"/>
    <a:srgbClr val="A50021"/>
    <a:srgbClr val="FFFFA3"/>
    <a:srgbClr val="FFB061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1B77-DE96-42AA-BC77-30AAF964FE2A}" type="datetimeFigureOut">
              <a:rPr lang="en-US" smtClean="0"/>
              <a:t>6/18/2017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2788-2238-48EC-9826-992CF85D32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7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34458D-A3C6-41CA-A5C5-A646FA5BF545}" type="datetimeFigureOut">
              <a:rPr lang="es-PE"/>
              <a:pPr>
                <a:defRPr/>
              </a:pPr>
              <a:t>18/06/2017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3A2E52-78C8-4459-96C1-0AEAEB04E5A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92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2E4795-F669-4CD2-B3E4-92D524DF2877}" type="slidenum">
              <a:rPr lang="es-PE" altLang="es-PE" smtClean="0"/>
              <a:pPr/>
              <a:t>3</a:t>
            </a:fld>
            <a:endParaRPr lang="es-PE" altLang="es-P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A2E52-78C8-4459-96C1-0AEAEB04E5A0}" type="slidenum">
              <a:rPr lang="es-PE" altLang="es-PE" smtClean="0"/>
              <a:pPr>
                <a:defRPr/>
              </a:pPr>
              <a:t>40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96765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8801-6E17-4801-8131-4229320D1C84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9283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ADE8-49E7-47EC-A5C8-CE787E972C0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5112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s-PE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s-PE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8CC1-E50E-402D-82F4-EF0A8144A0A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8968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8E1A-AB7D-444F-B94D-090B5E4F4B43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5534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s-PE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s-PE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9C8C-0E99-44D6-8EBA-A0E0C373D4C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239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5CAF-7791-4293-B62A-4F4F4A4C382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454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62AB-4552-45E8-8DE1-773A33F04F05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1177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88A2-8E73-46E6-9AF6-4B70C8B8FC6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6425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D6593-5C25-4732-B870-80EE4F4F1D6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6709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87C1-233B-4955-A626-483A26AC507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9055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98AA-EE51-4259-B0DF-E7596575542F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739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0A17-6CD6-4B68-9B57-6040EA95046C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0776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8C45-FE6C-41BE-9DA2-F5B075944222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768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32C4C-00D2-4EB6-AAC8-336061E82E0A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7215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12E4-37EE-4619-A800-99F8BCB3BF94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5263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DD4F-A505-4680-BA80-A8A1850E67F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4377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D2AF1A7-F817-4EFB-AA17-AF27100ED8B1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10" r:id="rId11"/>
    <p:sldLayoutId id="2147483905" r:id="rId12"/>
    <p:sldLayoutId id="2147483911" r:id="rId13"/>
    <p:sldLayoutId id="2147483906" r:id="rId14"/>
    <p:sldLayoutId id="2147483907" r:id="rId15"/>
    <p:sldLayoutId id="2147483908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8" name="click.wav"/>
          </p:stSnd>
        </p:sndAc>
      </p:transition>
    </mc:Choice>
    <mc:Fallback xmlns="">
      <p:transition spd="slow">
        <p:sndAc>
          <p:stSnd>
            <p:snd r:embed="rId19" name="click.wav"/>
          </p:stSnd>
        </p:sndAc>
      </p:transition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2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microsoft.com/office/2007/relationships/hdphoto" Target="../media/hdphoto2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9.wdp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2.wdp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4.wdp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6.wdp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27.wdp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9.wdp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3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926317" y="2018046"/>
            <a:ext cx="6083300" cy="2376264"/>
          </a:xfr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UY" sz="3200" b="1" dirty="0" smtClean="0">
                <a:solidFill>
                  <a:srgbClr val="002060"/>
                </a:solidFill>
              </a:rPr>
              <a:t>JORNADA DE REFLEXIÓN 2017:</a:t>
            </a:r>
            <a:br>
              <a:rPr lang="es-UY" sz="3200" b="1" dirty="0" smtClean="0">
                <a:solidFill>
                  <a:srgbClr val="002060"/>
                </a:solidFill>
              </a:rPr>
            </a:br>
            <a:r>
              <a:rPr lang="es-UY" sz="3200" b="1" dirty="0" smtClean="0">
                <a:solidFill>
                  <a:srgbClr val="002060"/>
                </a:solidFill>
              </a:rPr>
              <a:t>“EVALUANDO NUESTROS RESULTADOS PARA LA MEJORA DE LOS APRENDIZAJES ” </a:t>
            </a:r>
            <a:endParaRPr lang="es-ES" sz="3200" b="1" dirty="0" smtClean="0">
              <a:solidFill>
                <a:srgbClr val="002060"/>
              </a:solidFill>
            </a:endParaRPr>
          </a:p>
        </p:txBody>
      </p:sp>
      <p:sp>
        <p:nvSpPr>
          <p:cNvPr id="6147" name="Rectangle 169"/>
          <p:cNvSpPr>
            <a:spLocks noChangeArrowheads="1"/>
          </p:cNvSpPr>
          <p:nvPr/>
        </p:nvSpPr>
        <p:spPr bwMode="auto">
          <a:xfrm>
            <a:off x="1475656" y="5312460"/>
            <a:ext cx="554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PE" sz="2500" b="1" dirty="0">
                <a:solidFill>
                  <a:schemeClr val="tx1"/>
                </a:solidFill>
                <a:latin typeface="Arial" panose="020B0604020202020204" pitchFamily="34" charset="0"/>
              </a:rPr>
              <a:t>Dra. Elizabeth Martell </a:t>
            </a:r>
            <a:r>
              <a:rPr lang="en-US" altLang="es-PE" sz="2500" b="1" dirty="0" err="1">
                <a:solidFill>
                  <a:schemeClr val="tx1"/>
                </a:solidFill>
                <a:latin typeface="Arial" panose="020B0604020202020204" pitchFamily="34" charset="0"/>
              </a:rPr>
              <a:t>Aburto</a:t>
            </a:r>
            <a:endParaRPr lang="es-ES" altLang="es-PE" sz="25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Imagen 3" descr="C:\Users\jleonm\Desktop\50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524328" y="116632"/>
            <a:ext cx="1461485" cy="165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10486" y="4609922"/>
            <a:ext cx="586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b="1" dirty="0" smtClean="0">
                <a:solidFill>
                  <a:srgbClr val="002060"/>
                </a:solidFill>
              </a:rPr>
              <a:t>I.E. VÍCTOR RAÚL HAYA DE LA TORRE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03848" y="61994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19 DE JUNIO DEL 2017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539552" y="531445"/>
            <a:ext cx="6615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POR SECCIONES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PRIMARIA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39769"/>
              </p:ext>
            </p:extLst>
          </p:nvPr>
        </p:nvGraphicFramePr>
        <p:xfrm>
          <a:off x="119691" y="2420888"/>
          <a:ext cx="8857110" cy="3256153"/>
        </p:xfrm>
        <a:graphic>
          <a:graphicData uri="http://schemas.openxmlformats.org/drawingml/2006/table">
            <a:tbl>
              <a:tblPr/>
              <a:tblGrid>
                <a:gridCol w="923917">
                  <a:extLst>
                    <a:ext uri="{9D8B030D-6E8A-4147-A177-3AD203B41FA5}">
                      <a16:colId xmlns:a16="http://schemas.microsoft.com/office/drawing/2014/main" val="3940069332"/>
                    </a:ext>
                  </a:extLst>
                </a:gridCol>
                <a:gridCol w="974595">
                  <a:extLst>
                    <a:ext uri="{9D8B030D-6E8A-4147-A177-3AD203B41FA5}">
                      <a16:colId xmlns:a16="http://schemas.microsoft.com/office/drawing/2014/main" val="4173281215"/>
                    </a:ext>
                  </a:extLst>
                </a:gridCol>
                <a:gridCol w="1161074">
                  <a:extLst>
                    <a:ext uri="{9D8B030D-6E8A-4147-A177-3AD203B41FA5}">
                      <a16:colId xmlns:a16="http://schemas.microsoft.com/office/drawing/2014/main" val="2091037607"/>
                    </a:ext>
                  </a:extLst>
                </a:gridCol>
                <a:gridCol w="1161074">
                  <a:extLst>
                    <a:ext uri="{9D8B030D-6E8A-4147-A177-3AD203B41FA5}">
                      <a16:colId xmlns:a16="http://schemas.microsoft.com/office/drawing/2014/main" val="1955164788"/>
                    </a:ext>
                  </a:extLst>
                </a:gridCol>
                <a:gridCol w="1161074">
                  <a:extLst>
                    <a:ext uri="{9D8B030D-6E8A-4147-A177-3AD203B41FA5}">
                      <a16:colId xmlns:a16="http://schemas.microsoft.com/office/drawing/2014/main" val="148905717"/>
                    </a:ext>
                  </a:extLst>
                </a:gridCol>
                <a:gridCol w="1161074">
                  <a:extLst>
                    <a:ext uri="{9D8B030D-6E8A-4147-A177-3AD203B41FA5}">
                      <a16:colId xmlns:a16="http://schemas.microsoft.com/office/drawing/2014/main" val="3972617076"/>
                    </a:ext>
                  </a:extLst>
                </a:gridCol>
                <a:gridCol w="1161074">
                  <a:extLst>
                    <a:ext uri="{9D8B030D-6E8A-4147-A177-3AD203B41FA5}">
                      <a16:colId xmlns:a16="http://schemas.microsoft.com/office/drawing/2014/main" val="3042208090"/>
                    </a:ext>
                  </a:extLst>
                </a:gridCol>
                <a:gridCol w="1153228">
                  <a:extLst>
                    <a:ext uri="{9D8B030D-6E8A-4147-A177-3AD203B41FA5}">
                      <a16:colId xmlns:a16="http://schemas.microsoft.com/office/drawing/2014/main" val="343071119"/>
                    </a:ext>
                  </a:extLst>
                </a:gridCol>
              </a:tblGrid>
              <a:tr h="583193">
                <a:tc gridSpan="8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Primaria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Matemática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89830"/>
                  </a:ext>
                </a:extLst>
              </a:tr>
              <a:tr h="40499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Medida promedio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de logro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13282"/>
                  </a:ext>
                </a:extLst>
              </a:tr>
              <a:tr h="404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inicio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870821"/>
                  </a:ext>
                </a:extLst>
              </a:tr>
              <a:tr h="647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 de estudiantes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 de estudiantes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 de estudiantes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42613"/>
                  </a:ext>
                </a:extLst>
              </a:tr>
              <a:tr h="404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42,9%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1418"/>
                  </a:ext>
                </a:extLst>
              </a:tr>
              <a:tr h="404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3130"/>
                  </a:ext>
                </a:extLst>
              </a:tr>
              <a:tr h="4049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60,0%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33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039862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755576" y="546048"/>
            <a:ext cx="6399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2013 AL 2016 EN LECTURA Y 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PRIMARIA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9479" y="1844824"/>
            <a:ext cx="81007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Resultado según medida promedio de la IE por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14" name="Imagen 13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"/>
          <a:stretch/>
        </p:blipFill>
        <p:spPr bwMode="auto">
          <a:xfrm>
            <a:off x="35496" y="2492970"/>
            <a:ext cx="4587239" cy="3820417"/>
          </a:xfrm>
          <a:prstGeom prst="rect">
            <a:avLst/>
          </a:prstGeom>
          <a:noFill/>
        </p:spPr>
      </p:pic>
      <p:pic>
        <p:nvPicPr>
          <p:cNvPr id="15" name="Picture 3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08"/>
          <a:stretch/>
        </p:blipFill>
        <p:spPr>
          <a:xfrm>
            <a:off x="4499992" y="2492896"/>
            <a:ext cx="45365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395536" y="454457"/>
            <a:ext cx="668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2013 AL 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Y 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PRIMARIA</a:t>
            </a:r>
          </a:p>
        </p:txBody>
      </p:sp>
      <p:pic>
        <p:nvPicPr>
          <p:cNvPr id="10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5"/>
          <a:stretch/>
        </p:blipFill>
        <p:spPr>
          <a:xfrm>
            <a:off x="107504" y="2481932"/>
            <a:ext cx="4464496" cy="3899396"/>
          </a:xfrm>
          <a:prstGeom prst="rect">
            <a:avLst/>
          </a:prstGeom>
        </p:spPr>
      </p:pic>
      <p:pic>
        <p:nvPicPr>
          <p:cNvPr id="11" name="Picture 5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984" y="2481932"/>
            <a:ext cx="4613537" cy="38993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7504" y="1717229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Resultados porcentuales según niveles de logro por Competencia evaluada:</a:t>
            </a:r>
            <a:r>
              <a:rPr lang="es-P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51326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8028383" y="44624"/>
            <a:ext cx="936229" cy="105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107504" y="272392"/>
            <a:ext cx="7065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2013 AL 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PRIMARIA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586" t="16561" r="34366" b="44615"/>
          <a:stretch/>
        </p:blipFill>
        <p:spPr bwMode="auto">
          <a:xfrm>
            <a:off x="395536" y="1223696"/>
            <a:ext cx="8208912" cy="537365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1694597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8028384" y="56818"/>
            <a:ext cx="935484" cy="10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251520" y="170280"/>
            <a:ext cx="7154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2013 AL 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PRIMARIA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218" t="56975" r="33454" b="6065"/>
          <a:stretch/>
        </p:blipFill>
        <p:spPr bwMode="auto">
          <a:xfrm>
            <a:off x="251520" y="1124744"/>
            <a:ext cx="8568952" cy="554461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5629920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8864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971600" y="531445"/>
            <a:ext cx="5967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Y 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PRIMARIA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7149" y="1573213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Comparativa resultados según niveles de logro por 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8" name="Picture 6"/>
          <p:cNvPicPr/>
          <p:nvPr/>
        </p:nvPicPr>
        <p:blipFill rotWithShape="1">
          <a:blip r:embed="rId4" cstate="print"/>
          <a:srcRect l="3097"/>
          <a:stretch/>
        </p:blipFill>
        <p:spPr>
          <a:xfrm>
            <a:off x="35496" y="2132856"/>
            <a:ext cx="4506302" cy="3966176"/>
          </a:xfrm>
          <a:prstGeom prst="rect">
            <a:avLst/>
          </a:prstGeom>
        </p:spPr>
      </p:pic>
      <p:pic>
        <p:nvPicPr>
          <p:cNvPr id="9" name="Picture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5621" y="2132856"/>
            <a:ext cx="4650875" cy="39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2871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2177569"/>
            <a:ext cx="6183321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</a:t>
            </a: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4° NIVEL PRIMARIA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8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531445"/>
            <a:ext cx="6183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LECTURA </a:t>
            </a:r>
            <a:endParaRPr lang="es-E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4° PRIMARIA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3972" t="24352" r="33562" b="31071"/>
          <a:stretch/>
        </p:blipFill>
        <p:spPr bwMode="auto">
          <a:xfrm>
            <a:off x="721489" y="1700808"/>
            <a:ext cx="712879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5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Rectángulo"/>
          <p:cNvSpPr/>
          <p:nvPr/>
        </p:nvSpPr>
        <p:spPr>
          <a:xfrm>
            <a:off x="467544" y="623400"/>
            <a:ext cx="675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LECTURA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POR SECCIONES - 4° PRIMARIA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41622"/>
              </p:ext>
            </p:extLst>
          </p:nvPr>
        </p:nvGraphicFramePr>
        <p:xfrm>
          <a:off x="107504" y="1916832"/>
          <a:ext cx="8928991" cy="3318815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3021185847"/>
                    </a:ext>
                  </a:extLst>
                </a:gridCol>
                <a:gridCol w="701221">
                  <a:extLst>
                    <a:ext uri="{9D8B030D-6E8A-4147-A177-3AD203B41FA5}">
                      <a16:colId xmlns:a16="http://schemas.microsoft.com/office/drawing/2014/main" val="4121687910"/>
                    </a:ext>
                  </a:extLst>
                </a:gridCol>
                <a:gridCol w="913262">
                  <a:extLst>
                    <a:ext uri="{9D8B030D-6E8A-4147-A177-3AD203B41FA5}">
                      <a16:colId xmlns:a16="http://schemas.microsoft.com/office/drawing/2014/main" val="3269394089"/>
                    </a:ext>
                  </a:extLst>
                </a:gridCol>
                <a:gridCol w="913262">
                  <a:extLst>
                    <a:ext uri="{9D8B030D-6E8A-4147-A177-3AD203B41FA5}">
                      <a16:colId xmlns:a16="http://schemas.microsoft.com/office/drawing/2014/main" val="2244999300"/>
                    </a:ext>
                  </a:extLst>
                </a:gridCol>
                <a:gridCol w="913262">
                  <a:extLst>
                    <a:ext uri="{9D8B030D-6E8A-4147-A177-3AD203B41FA5}">
                      <a16:colId xmlns:a16="http://schemas.microsoft.com/office/drawing/2014/main" val="287375022"/>
                    </a:ext>
                  </a:extLst>
                </a:gridCol>
                <a:gridCol w="913262">
                  <a:extLst>
                    <a:ext uri="{9D8B030D-6E8A-4147-A177-3AD203B41FA5}">
                      <a16:colId xmlns:a16="http://schemas.microsoft.com/office/drawing/2014/main" val="2921070896"/>
                    </a:ext>
                  </a:extLst>
                </a:gridCol>
                <a:gridCol w="1046331">
                  <a:extLst>
                    <a:ext uri="{9D8B030D-6E8A-4147-A177-3AD203B41FA5}">
                      <a16:colId xmlns:a16="http://schemas.microsoft.com/office/drawing/2014/main" val="641044478"/>
                    </a:ext>
                  </a:extLst>
                </a:gridCol>
                <a:gridCol w="909779">
                  <a:extLst>
                    <a:ext uri="{9D8B030D-6E8A-4147-A177-3AD203B41FA5}">
                      <a16:colId xmlns:a16="http://schemas.microsoft.com/office/drawing/2014/main" val="3808400661"/>
                    </a:ext>
                  </a:extLst>
                </a:gridCol>
                <a:gridCol w="913262">
                  <a:extLst>
                    <a:ext uri="{9D8B030D-6E8A-4147-A177-3AD203B41FA5}">
                      <a16:colId xmlns:a16="http://schemas.microsoft.com/office/drawing/2014/main" val="3533003765"/>
                    </a:ext>
                  </a:extLst>
                </a:gridCol>
                <a:gridCol w="913262">
                  <a:extLst>
                    <a:ext uri="{9D8B030D-6E8A-4147-A177-3AD203B41FA5}">
                      <a16:colId xmlns:a16="http://schemas.microsoft.com/office/drawing/2014/main" val="3060956501"/>
                    </a:ext>
                  </a:extLst>
                </a:gridCol>
              </a:tblGrid>
              <a:tr h="598096"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grado de Primaria - Lectura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518638"/>
                  </a:ext>
                </a:extLst>
              </a:tr>
              <a:tr h="41534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Medida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prome-dio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de logro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74145"/>
                  </a:ext>
                </a:extLst>
              </a:tr>
              <a:tr h="415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al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inicio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1755"/>
                  </a:ext>
                </a:extLst>
              </a:tr>
              <a:tr h="1059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3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Porcentaje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Porcentaje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3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Porcentaje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00452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61,1%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89065"/>
                  </a:ext>
                </a:extLst>
              </a:tr>
              <a:tr h="415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46,7%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44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446152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8864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1547664" y="332656"/>
            <a:ext cx="539123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- 4°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PRIMARIA</a:t>
            </a:r>
          </a:p>
        </p:txBody>
      </p:sp>
      <p:pic>
        <p:nvPicPr>
          <p:cNvPr id="7" name="Imagen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73" t="21431" r="26854" b="12515"/>
          <a:stretch/>
        </p:blipFill>
        <p:spPr bwMode="auto">
          <a:xfrm>
            <a:off x="406518" y="1412776"/>
            <a:ext cx="7621865" cy="5030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7167635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21613" y="336550"/>
            <a:ext cx="1143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4348" y="500042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94649" y="341164"/>
            <a:ext cx="46998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JORNADA DE REFLEXIÓN</a:t>
            </a: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173" name="8 CuadroTexto"/>
          <p:cNvSpPr txBox="1">
            <a:spLocks noChangeArrowheads="1"/>
          </p:cNvSpPr>
          <p:nvPr/>
        </p:nvSpPr>
        <p:spPr bwMode="auto">
          <a:xfrm>
            <a:off x="714375" y="1228725"/>
            <a:ext cx="63039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¿</a:t>
            </a:r>
            <a:r>
              <a:rPr lang="es-PE" altLang="es-PE" sz="2800" b="1" dirty="0">
                <a:solidFill>
                  <a:schemeClr val="tx1"/>
                </a:solidFill>
                <a:latin typeface="Arial" panose="020B0604020202020204" pitchFamily="34" charset="0"/>
              </a:rPr>
              <a:t>EN QUÉ CONSISTE?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PE" altLang="es-P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PE" altLang="es-PE" sz="2800" dirty="0">
                <a:solidFill>
                  <a:schemeClr val="tx1"/>
                </a:solidFill>
                <a:latin typeface="Arial" panose="020B0604020202020204" pitchFamily="34" charset="0"/>
              </a:rPr>
              <a:t>La Jornada de Reflexión es un espacio de encuentro, principalmente entre los directivos de la I.E. y los docentes, con el fin de analizar de manera conjunta los informes de la Evaluación Censal de Estudiantes (ECE).</a:t>
            </a:r>
          </a:p>
          <a:p>
            <a:pPr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PE" altLang="es-PE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es-PE" altLang="es-PE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PE" altLang="es-PE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539552" y="531445"/>
            <a:ext cx="6615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POR SECCIONES - 4°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PRIMARIA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57806"/>
              </p:ext>
            </p:extLst>
          </p:nvPr>
        </p:nvGraphicFramePr>
        <p:xfrm>
          <a:off x="179386" y="1717376"/>
          <a:ext cx="8857109" cy="3871866"/>
        </p:xfrm>
        <a:graphic>
          <a:graphicData uri="http://schemas.openxmlformats.org/drawingml/2006/table">
            <a:tbl>
              <a:tblPr/>
              <a:tblGrid>
                <a:gridCol w="720206">
                  <a:extLst>
                    <a:ext uri="{9D8B030D-6E8A-4147-A177-3AD203B41FA5}">
                      <a16:colId xmlns:a16="http://schemas.microsoft.com/office/drawing/2014/main" val="40152328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6112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198693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3929757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648521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199893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3127063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7168193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19716462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907248034"/>
                    </a:ext>
                  </a:extLst>
                </a:gridCol>
              </a:tblGrid>
              <a:tr h="791974"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CUARTO grado de Primaria - Matemática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604862"/>
                  </a:ext>
                </a:extLst>
              </a:tr>
              <a:tr h="5499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Medida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logro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17647"/>
                  </a:ext>
                </a:extLst>
              </a:tr>
              <a:tr h="549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 al inicio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52273"/>
                  </a:ext>
                </a:extLst>
              </a:tr>
              <a:tr h="879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423176"/>
                  </a:ext>
                </a:extLst>
              </a:tr>
              <a:tr h="549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44,4%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704094"/>
                  </a:ext>
                </a:extLst>
              </a:tr>
              <a:tr h="5499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8883" marR="8883" marT="88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1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05784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395536" y="454457"/>
            <a:ext cx="668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Y MATEMÁTICA - 4°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PRIMARIA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7504" y="1717229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Resultados porcentuales según niveles de logro por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9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16"/>
          <a:stretch/>
        </p:blipFill>
        <p:spPr>
          <a:xfrm>
            <a:off x="107504" y="2415406"/>
            <a:ext cx="4478383" cy="3605882"/>
          </a:xfrm>
          <a:prstGeom prst="rect">
            <a:avLst/>
          </a:prstGeom>
        </p:spPr>
      </p:pic>
      <p:pic>
        <p:nvPicPr>
          <p:cNvPr id="12" name="Picture 5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32"/>
          <a:stretch/>
        </p:blipFill>
        <p:spPr>
          <a:xfrm>
            <a:off x="4572000" y="2415406"/>
            <a:ext cx="4464496" cy="36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169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8864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971600" y="404664"/>
            <a:ext cx="5967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Y MATEMÁTICA - 4°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PRIMARIA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7149" y="1573213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Comparativa resultados según niveles de logro por 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038"/>
          <a:stretch/>
        </p:blipFill>
        <p:spPr>
          <a:xfrm>
            <a:off x="-36512" y="2132856"/>
            <a:ext cx="4452750" cy="3816424"/>
          </a:xfrm>
          <a:prstGeom prst="rect">
            <a:avLst/>
          </a:prstGeom>
        </p:spPr>
      </p:pic>
      <p:pic>
        <p:nvPicPr>
          <p:cNvPr id="10" name="Picture 7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92"/>
          <a:stretch/>
        </p:blipFill>
        <p:spPr>
          <a:xfrm>
            <a:off x="4571750" y="2132856"/>
            <a:ext cx="446474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93922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8864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539552" y="567459"/>
            <a:ext cx="6590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COMPARACIÓN DE ESCUELAS SIMILARES EN LA ECE 2016 – 4° PRIMARIA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701" t="36066" r="23800" b="7804"/>
          <a:stretch/>
        </p:blipFill>
        <p:spPr bwMode="auto">
          <a:xfrm>
            <a:off x="251520" y="1700808"/>
            <a:ext cx="8496943" cy="46085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4394557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2177569"/>
            <a:ext cx="6183321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</a:t>
            </a: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2° NIVEL SECUNDARIA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0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531445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2° 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158" t="32633" r="27672" b="18655"/>
          <a:stretch/>
        </p:blipFill>
        <p:spPr bwMode="auto">
          <a:xfrm>
            <a:off x="711909" y="1628800"/>
            <a:ext cx="7198281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4474920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Rectángulo"/>
          <p:cNvSpPr/>
          <p:nvPr/>
        </p:nvSpPr>
        <p:spPr>
          <a:xfrm>
            <a:off x="179512" y="623400"/>
            <a:ext cx="7047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2° 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41696"/>
              </p:ext>
            </p:extLst>
          </p:nvPr>
        </p:nvGraphicFramePr>
        <p:xfrm>
          <a:off x="107504" y="1988840"/>
          <a:ext cx="8964490" cy="3299963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3077875459"/>
                    </a:ext>
                  </a:extLst>
                </a:gridCol>
                <a:gridCol w="876924">
                  <a:extLst>
                    <a:ext uri="{9D8B030D-6E8A-4147-A177-3AD203B41FA5}">
                      <a16:colId xmlns:a16="http://schemas.microsoft.com/office/drawing/2014/main" val="3387482301"/>
                    </a:ext>
                  </a:extLst>
                </a:gridCol>
                <a:gridCol w="819134">
                  <a:extLst>
                    <a:ext uri="{9D8B030D-6E8A-4147-A177-3AD203B41FA5}">
                      <a16:colId xmlns:a16="http://schemas.microsoft.com/office/drawing/2014/main" val="1238416943"/>
                    </a:ext>
                  </a:extLst>
                </a:gridCol>
                <a:gridCol w="916893">
                  <a:extLst>
                    <a:ext uri="{9D8B030D-6E8A-4147-A177-3AD203B41FA5}">
                      <a16:colId xmlns:a16="http://schemas.microsoft.com/office/drawing/2014/main" val="545240859"/>
                    </a:ext>
                  </a:extLst>
                </a:gridCol>
                <a:gridCol w="916893">
                  <a:extLst>
                    <a:ext uri="{9D8B030D-6E8A-4147-A177-3AD203B41FA5}">
                      <a16:colId xmlns:a16="http://schemas.microsoft.com/office/drawing/2014/main" val="2757981327"/>
                    </a:ext>
                  </a:extLst>
                </a:gridCol>
                <a:gridCol w="916893">
                  <a:extLst>
                    <a:ext uri="{9D8B030D-6E8A-4147-A177-3AD203B41FA5}">
                      <a16:colId xmlns:a16="http://schemas.microsoft.com/office/drawing/2014/main" val="2765488758"/>
                    </a:ext>
                  </a:extLst>
                </a:gridCol>
                <a:gridCol w="916893">
                  <a:extLst>
                    <a:ext uri="{9D8B030D-6E8A-4147-A177-3AD203B41FA5}">
                      <a16:colId xmlns:a16="http://schemas.microsoft.com/office/drawing/2014/main" val="908792197"/>
                    </a:ext>
                  </a:extLst>
                </a:gridCol>
                <a:gridCol w="1046994">
                  <a:extLst>
                    <a:ext uri="{9D8B030D-6E8A-4147-A177-3AD203B41FA5}">
                      <a16:colId xmlns:a16="http://schemas.microsoft.com/office/drawing/2014/main" val="1485503524"/>
                    </a:ext>
                  </a:extLst>
                </a:gridCol>
                <a:gridCol w="916893">
                  <a:extLst>
                    <a:ext uri="{9D8B030D-6E8A-4147-A177-3AD203B41FA5}">
                      <a16:colId xmlns:a16="http://schemas.microsoft.com/office/drawing/2014/main" val="852691762"/>
                    </a:ext>
                  </a:extLst>
                </a:gridCol>
                <a:gridCol w="916893">
                  <a:extLst>
                    <a:ext uri="{9D8B030D-6E8A-4147-A177-3AD203B41FA5}">
                      <a16:colId xmlns:a16="http://schemas.microsoft.com/office/drawing/2014/main" val="2805349149"/>
                    </a:ext>
                  </a:extLst>
                </a:gridCol>
              </a:tblGrid>
              <a:tr h="752954"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Secundaria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Lectura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26011"/>
                  </a:ext>
                </a:extLst>
              </a:tr>
              <a:tr h="52288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Medida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logro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69465"/>
                  </a:ext>
                </a:extLst>
              </a:tr>
              <a:tr h="52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 al inicio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inicio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63009"/>
                  </a:ext>
                </a:extLst>
              </a:tr>
              <a:tr h="978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3943"/>
                  </a:ext>
                </a:extLst>
              </a:tr>
              <a:tr h="522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38,9%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36,1%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617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736554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26198"/>
            <a:ext cx="1007367" cy="11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1547664" y="404664"/>
            <a:ext cx="539123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379" t="20700" r="20150" b="26166"/>
          <a:stretch/>
        </p:blipFill>
        <p:spPr bwMode="auto">
          <a:xfrm>
            <a:off x="395536" y="1268760"/>
            <a:ext cx="777686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860204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539552" y="531445"/>
            <a:ext cx="6615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32996"/>
              </p:ext>
            </p:extLst>
          </p:nvPr>
        </p:nvGraphicFramePr>
        <p:xfrm>
          <a:off x="179388" y="1700810"/>
          <a:ext cx="8857108" cy="2808310"/>
        </p:xfrm>
        <a:graphic>
          <a:graphicData uri="http://schemas.openxmlformats.org/drawingml/2006/table">
            <a:tbl>
              <a:tblPr/>
              <a:tblGrid>
                <a:gridCol w="792212">
                  <a:extLst>
                    <a:ext uri="{9D8B030D-6E8A-4147-A177-3AD203B41FA5}">
                      <a16:colId xmlns:a16="http://schemas.microsoft.com/office/drawing/2014/main" val="34069456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9337119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1651472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56244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3234992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776506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629243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82499013"/>
                    </a:ext>
                  </a:extLst>
                </a:gridCol>
                <a:gridCol w="822282">
                  <a:extLst>
                    <a:ext uri="{9D8B030D-6E8A-4147-A177-3AD203B41FA5}">
                      <a16:colId xmlns:a16="http://schemas.microsoft.com/office/drawing/2014/main" val="3831205097"/>
                    </a:ext>
                  </a:extLst>
                </a:gridCol>
                <a:gridCol w="905910">
                  <a:extLst>
                    <a:ext uri="{9D8B030D-6E8A-4147-A177-3AD203B41FA5}">
                      <a16:colId xmlns:a16="http://schemas.microsoft.com/office/drawing/2014/main" val="3560508091"/>
                    </a:ext>
                  </a:extLst>
                </a:gridCol>
              </a:tblGrid>
              <a:tr h="622308"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Secundaria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Matemática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61489"/>
                  </a:ext>
                </a:extLst>
              </a:tr>
              <a:tr h="4321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Medida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de logro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015315"/>
                  </a:ext>
                </a:extLst>
              </a:tr>
              <a:tr h="432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 al inicio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inicio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558357"/>
                  </a:ext>
                </a:extLst>
              </a:tr>
              <a:tr h="889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19787"/>
                  </a:ext>
                </a:extLst>
              </a:tr>
              <a:tr h="432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8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668173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44624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323528" y="336550"/>
            <a:ext cx="675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HISTORIA, GEOGRAFÍA Y ECONOMÍA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628" t="22403" r="13436" b="24324"/>
          <a:stretch/>
        </p:blipFill>
        <p:spPr bwMode="auto">
          <a:xfrm>
            <a:off x="395536" y="1340768"/>
            <a:ext cx="8280920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46761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3" descr="C:\Users\jleonm\Desktop\50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16632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4348" y="500042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51278" y="469890"/>
            <a:ext cx="41905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Jornada de reflexión</a:t>
            </a:r>
          </a:p>
          <a:p>
            <a:pPr algn="ctr">
              <a:defRPr/>
            </a:pP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7" name="5 CuadroTexto"/>
          <p:cNvSpPr txBox="1">
            <a:spLocks noChangeArrowheads="1"/>
          </p:cNvSpPr>
          <p:nvPr/>
        </p:nvSpPr>
        <p:spPr bwMode="auto">
          <a:xfrm>
            <a:off x="395536" y="1423372"/>
            <a:ext cx="8208962" cy="51706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¿</a:t>
            </a:r>
            <a:r>
              <a:rPr lang="es-PE" altLang="es-PE" sz="2400" b="1" dirty="0">
                <a:solidFill>
                  <a:schemeClr val="tx1"/>
                </a:solidFill>
                <a:latin typeface="Arial" panose="020B0604020202020204" pitchFamily="34" charset="0"/>
              </a:rPr>
              <a:t>CUÁL ES EL OBJETIVO DE LA JORNADA DE REFLEXIÓN</a:t>
            </a:r>
            <a:r>
              <a:rPr lang="es-PE" altLang="es-PE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PE" altLang="es-PE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2400" dirty="0">
                <a:solidFill>
                  <a:schemeClr val="tx1"/>
                </a:solidFill>
                <a:latin typeface="Arial" panose="020B0604020202020204" pitchFamily="34" charset="0"/>
              </a:rPr>
              <a:t>El objetivo principal de la Jornada de Reflexión es, a partir del análisis y reflexión de los resultados de la ECE </a:t>
            </a:r>
            <a:r>
              <a:rPr lang="es-PE" altLang="es-PE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2016, </a:t>
            </a:r>
            <a:r>
              <a:rPr lang="es-PE" altLang="es-PE" sz="2400" dirty="0">
                <a:solidFill>
                  <a:schemeClr val="tx1"/>
                </a:solidFill>
                <a:latin typeface="Arial" panose="020B0604020202020204" pitchFamily="34" charset="0"/>
              </a:rPr>
              <a:t>DISEÑAR, de manera participativa las METAS, las ESTRATEGIAS y los COMPROMISOS necesarios para la MEJORA de los LOGROS de los APRENDIZAJES, especialmente en las áreas de Comunicación y </a:t>
            </a:r>
            <a:r>
              <a:rPr lang="es-PE" altLang="es-PE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Matemática (primaria y secundaria); Historia, Geografía y Economía (secundaria).</a:t>
            </a:r>
            <a:endParaRPr lang="es-PE" altLang="es-PE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PE" altLang="es-PE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PE" altLang="es-PE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PE" altLang="es-P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16632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323528" y="336550"/>
            <a:ext cx="675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HISTORIA, GEOGRAFÍA Y ECONOMÍA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21586"/>
              </p:ext>
            </p:extLst>
          </p:nvPr>
        </p:nvGraphicFramePr>
        <p:xfrm>
          <a:off x="179511" y="1484784"/>
          <a:ext cx="8785101" cy="3456384"/>
        </p:xfrm>
        <a:graphic>
          <a:graphicData uri="http://schemas.openxmlformats.org/drawingml/2006/table">
            <a:tbl>
              <a:tblPr/>
              <a:tblGrid>
                <a:gridCol w="792089">
                  <a:extLst>
                    <a:ext uri="{9D8B030D-6E8A-4147-A177-3AD203B41FA5}">
                      <a16:colId xmlns:a16="http://schemas.microsoft.com/office/drawing/2014/main" val="5809018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060855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11021861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2111333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6285537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868097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8868060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87427263"/>
                    </a:ext>
                  </a:extLst>
                </a:gridCol>
                <a:gridCol w="901779">
                  <a:extLst>
                    <a:ext uri="{9D8B030D-6E8A-4147-A177-3AD203B41FA5}">
                      <a16:colId xmlns:a16="http://schemas.microsoft.com/office/drawing/2014/main" val="3001436788"/>
                    </a:ext>
                  </a:extLst>
                </a:gridCol>
                <a:gridCol w="898545">
                  <a:extLst>
                    <a:ext uri="{9D8B030D-6E8A-4147-A177-3AD203B41FA5}">
                      <a16:colId xmlns:a16="http://schemas.microsoft.com/office/drawing/2014/main" val="516821069"/>
                    </a:ext>
                  </a:extLst>
                </a:gridCol>
              </a:tblGrid>
              <a:tr h="824037"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grado de Secundaria - </a:t>
                      </a:r>
                      <a:r>
                        <a:rPr lang="es-P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Historía</a:t>
                      </a:r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-Geografía Y Economía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04424"/>
                  </a:ext>
                </a:extLst>
              </a:tr>
              <a:tr h="57225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Medida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de logro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92821"/>
                  </a:ext>
                </a:extLst>
              </a:tr>
              <a:tr h="57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 al inicio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inicio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655349"/>
                  </a:ext>
                </a:extLst>
              </a:tr>
              <a:tr h="915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estudian-tes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41495"/>
                  </a:ext>
                </a:extLst>
              </a:tr>
              <a:tr h="572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6961" marR="6961" marT="6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7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345850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44624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467544" y="239519"/>
            <a:ext cx="668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COMPARACIÓN DE ESCUELAS SIMILARES EN LA ECE 2016 - 2° 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969" t="17778" r="10417" b="9397"/>
          <a:stretch/>
        </p:blipFill>
        <p:spPr bwMode="auto">
          <a:xfrm>
            <a:off x="467544" y="1340768"/>
            <a:ext cx="7992888" cy="52565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9744546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26198"/>
            <a:ext cx="1007367" cy="11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323528" y="260648"/>
            <a:ext cx="6885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2015 AL 2016 EN LECTURA Y 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1216130"/>
            <a:ext cx="81007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Resultado según medida promedio de la IE por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8" name="Picture 2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1"/>
          <a:stretch/>
        </p:blipFill>
        <p:spPr>
          <a:xfrm>
            <a:off x="35496" y="1844824"/>
            <a:ext cx="4425836" cy="3655518"/>
          </a:xfrm>
          <a:prstGeom prst="rect">
            <a:avLst/>
          </a:prstGeom>
        </p:spPr>
      </p:pic>
      <p:pic>
        <p:nvPicPr>
          <p:cNvPr id="9" name="Picture 3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04" y="1844824"/>
            <a:ext cx="4570592" cy="36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44624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0" y="188640"/>
            <a:ext cx="7208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2016 EN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HISTORIA, GEOGRAFÍA Y ECONOMÍA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512" y="1331476"/>
            <a:ext cx="81007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Resultado según medida promedio de la IE por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11" name="Picture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624" y="1844824"/>
            <a:ext cx="576064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772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4368" y="44624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395536" y="201832"/>
            <a:ext cx="668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2015 AL 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Y 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172" y="1340768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Resultados porcentuales según niveles de logro por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9" name="Picture 5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65"/>
          <a:stretch/>
        </p:blipFill>
        <p:spPr>
          <a:xfrm>
            <a:off x="35496" y="1916832"/>
            <a:ext cx="4712614" cy="4176464"/>
          </a:xfrm>
          <a:prstGeom prst="rect">
            <a:avLst/>
          </a:prstGeom>
        </p:spPr>
      </p:pic>
      <p:pic>
        <p:nvPicPr>
          <p:cNvPr id="12" name="Picture 6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9079" y="1916832"/>
            <a:ext cx="485741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49779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116632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0" y="26064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HISTORIA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, GEOGRAFÍA Y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ECONOMÍA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7504" y="1412776"/>
            <a:ext cx="864096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Resultados porcentuales según niveles de logro por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6" name="Picture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1808175"/>
            <a:ext cx="5555908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48638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8028383" y="44624"/>
            <a:ext cx="936229" cy="105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107504" y="247743"/>
            <a:ext cx="7065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2015 AL 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0818" t="18533" r="7405" b="27908"/>
          <a:stretch/>
        </p:blipFill>
        <p:spPr bwMode="auto">
          <a:xfrm>
            <a:off x="251520" y="1111564"/>
            <a:ext cx="8641084" cy="525658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486377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8028384" y="56818"/>
            <a:ext cx="935484" cy="10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611560" y="200834"/>
            <a:ext cx="6543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2015 AL 2016 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721" t="21918" r="6193" b="23018"/>
          <a:stretch/>
        </p:blipFill>
        <p:spPr bwMode="auto">
          <a:xfrm>
            <a:off x="251520" y="1124744"/>
            <a:ext cx="8712968" cy="48245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1901578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44624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971600" y="260648"/>
            <a:ext cx="5967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Y 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7149" y="1340768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Comparativa resultados según niveles de logro por 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7" name="Picture 8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12" y="1911350"/>
            <a:ext cx="4535894" cy="396592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867" y="1911350"/>
            <a:ext cx="4536629" cy="39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854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44624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179512" y="260648"/>
            <a:ext cx="675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EN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 HISTORIA, GEOGRAFÍA Y ECONOMÍA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SECUNDARIA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7149" y="1340768"/>
            <a:ext cx="84969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000000"/>
                </a:solidFill>
              </a:rPr>
              <a:t>Comparativa resultados según niveles de logro por  competencia evaluada:</a:t>
            </a:r>
            <a:r>
              <a:rPr lang="es-PE" dirty="0" smtClean="0"/>
              <a:t> </a:t>
            </a:r>
            <a:endParaRPr lang="en-US" dirty="0"/>
          </a:p>
        </p:txBody>
      </p:sp>
      <p:pic>
        <p:nvPicPr>
          <p:cNvPr id="8" name="Picture 1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959222"/>
            <a:ext cx="6912768" cy="47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3807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4348" y="500042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245" name="6 CuadroTexto"/>
          <p:cNvSpPr txBox="1">
            <a:spLocks noChangeArrowheads="1"/>
          </p:cNvSpPr>
          <p:nvPr/>
        </p:nvSpPr>
        <p:spPr bwMode="auto">
          <a:xfrm>
            <a:off x="539552" y="1358186"/>
            <a:ext cx="7170737" cy="3693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b="1" dirty="0">
                <a:solidFill>
                  <a:schemeClr val="tx1"/>
                </a:solidFill>
                <a:latin typeface="Arial" panose="020B0604020202020204" pitchFamily="34" charset="0"/>
              </a:rPr>
              <a:t>¿</a:t>
            </a:r>
            <a:r>
              <a:rPr lang="es-PE" altLang="es-PE" sz="2400" b="1" dirty="0">
                <a:solidFill>
                  <a:schemeClr val="tx1"/>
                </a:solidFill>
                <a:latin typeface="Arial" panose="020B0604020202020204" pitchFamily="34" charset="0"/>
              </a:rPr>
              <a:t>QUÉ PRODUCTO SE ESPERA OBTENDER DE LA JORNADA DE REFLEXIÓN 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PE" altLang="es-PE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PE" altLang="es-PE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Al </a:t>
            </a:r>
            <a:r>
              <a:rPr lang="es-PE" altLang="es-PE" sz="2400" dirty="0">
                <a:solidFill>
                  <a:schemeClr val="tx1"/>
                </a:solidFill>
                <a:latin typeface="Arial" panose="020B0604020202020204" pitchFamily="34" charset="0"/>
              </a:rPr>
              <a:t>término de la jornada de Reflexión se espera: </a:t>
            </a:r>
          </a:p>
          <a:p>
            <a:pPr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endParaRPr lang="es-PE" altLang="es-PE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PE" altLang="es-PE" sz="2400" dirty="0">
                <a:solidFill>
                  <a:schemeClr val="tx1"/>
                </a:solidFill>
                <a:latin typeface="Arial" panose="020B0604020202020204" pitchFamily="34" charset="0"/>
              </a:rPr>
              <a:t>1°) Contar con un Plan de Trabajo que incorpore las estrategias necesarias para atender las necesidades de aprendizaje de los estudiantes que fueron evaluados en la ECE 2016.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PE" altLang="es-PE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1951278" y="469890"/>
            <a:ext cx="41905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Jornada de reflexión</a:t>
            </a:r>
          </a:p>
          <a:p>
            <a:pPr algn="ctr">
              <a:defRPr/>
            </a:pPr>
            <a:endParaRPr lang="es-E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5637323"/>
            <a:ext cx="6348413" cy="837969"/>
          </a:xfrm>
        </p:spPr>
        <p:txBody>
          <a:bodyPr/>
          <a:lstStyle/>
          <a:p>
            <a:pPr algn="ctr"/>
            <a:r>
              <a:rPr lang="es-PE" sz="3200" b="1" dirty="0" smtClean="0">
                <a:solidFill>
                  <a:srgbClr val="002060"/>
                </a:solidFill>
              </a:rPr>
              <a:t>GRACIAS POR SU ATENCIÓN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Imagen 3" descr="C:\Users\jleonm\Desktop\50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323528" y="1556791"/>
            <a:ext cx="2016224" cy="22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88" y="1017724"/>
            <a:ext cx="550242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14348" y="500042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8" name="5 CuadroTexto"/>
          <p:cNvSpPr txBox="1">
            <a:spLocks noChangeArrowheads="1"/>
          </p:cNvSpPr>
          <p:nvPr/>
        </p:nvSpPr>
        <p:spPr bwMode="auto">
          <a:xfrm>
            <a:off x="328585" y="1844824"/>
            <a:ext cx="7523163" cy="1938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PE" altLang="es-PE" sz="2400" dirty="0">
                <a:solidFill>
                  <a:schemeClr val="tx1"/>
                </a:solidFill>
                <a:latin typeface="Arial" panose="020B0604020202020204" pitchFamily="34" charset="0"/>
              </a:rPr>
              <a:t> 2°) Establezca metas de aprendizaje en proyección a la ECE </a:t>
            </a:r>
            <a:r>
              <a:rPr lang="es-PE" altLang="es-PE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2017, </a:t>
            </a:r>
            <a:r>
              <a:rPr lang="es-PE" altLang="es-PE" sz="2400" dirty="0">
                <a:solidFill>
                  <a:schemeClr val="tx1"/>
                </a:solidFill>
                <a:latin typeface="Arial" panose="020B0604020202020204" pitchFamily="34" charset="0"/>
              </a:rPr>
              <a:t>concentrando esfuerzos en aumentar la cantidad de estudiantes que logran el nivel Satisfactorio y en disminuir el número de estudiantes que se encuentran en el nivel En Inicio.</a:t>
            </a: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971600" y="2249577"/>
            <a:ext cx="6183321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</a:t>
            </a:r>
            <a:r>
              <a:rPr lang="es-E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2° NIVEL PRIMARIA</a:t>
            </a:r>
            <a:endParaRPr lang="es-E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531445"/>
            <a:ext cx="6183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LECTURA 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2° PRIMARIA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94" t="28736" r="39600" b="23775"/>
          <a:stretch/>
        </p:blipFill>
        <p:spPr bwMode="auto">
          <a:xfrm>
            <a:off x="502568" y="1577051"/>
            <a:ext cx="7417569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2870375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69386"/>
              </p:ext>
            </p:extLst>
          </p:nvPr>
        </p:nvGraphicFramePr>
        <p:xfrm>
          <a:off x="107504" y="2182452"/>
          <a:ext cx="8856663" cy="3190764"/>
        </p:xfrm>
        <a:graphic>
          <a:graphicData uri="http://schemas.openxmlformats.org/drawingml/2006/table">
            <a:tbl>
              <a:tblPr/>
              <a:tblGrid>
                <a:gridCol w="100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1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481">
                <a:tc gridSpan="8"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SEGUNDO grado de Primaria - Lectura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6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Sección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Medida promedio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Nivel de logro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6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inicio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proceso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97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 de estudiantes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 de estudiantes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 de estudiantes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8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61.9%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38.1%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55.6%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44.4%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60.0%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10.0%</a:t>
                      </a:r>
                    </a:p>
                  </a:txBody>
                  <a:tcPr marL="8883" marR="8883" marT="88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3 Rectángulo"/>
          <p:cNvSpPr/>
          <p:nvPr/>
        </p:nvSpPr>
        <p:spPr>
          <a:xfrm>
            <a:off x="467544" y="623400"/>
            <a:ext cx="6759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LECTURA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POR SECCIONES - 2° PRIMARIA</a:t>
            </a:r>
            <a:endParaRPr lang="es-E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3" descr="C:\Users\jleonm\Desktop\50000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0" r="1134" b="10538"/>
          <a:stretch>
            <a:fillRect/>
          </a:stretch>
        </p:blipFill>
        <p:spPr bwMode="auto">
          <a:xfrm>
            <a:off x="7885113" y="336550"/>
            <a:ext cx="1079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1547664" y="476672"/>
            <a:ext cx="539123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RESULTADOS ECE 2016 EN </a:t>
            </a:r>
            <a:r>
              <a:rPr lang="es-E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MATEMÁTICA - 2</a:t>
            </a:r>
            <a:r>
              <a:rPr lang="es-E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° PRIMARIA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5889" t="34581" r="39191" b="24011"/>
          <a:stretch/>
        </p:blipFill>
        <p:spPr bwMode="auto">
          <a:xfrm>
            <a:off x="468288" y="1628800"/>
            <a:ext cx="7992143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8858536"/>
      </p:ext>
    </p:extLst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11815</TotalTime>
  <Words>1140</Words>
  <Application>Microsoft Office PowerPoint</Application>
  <PresentationFormat>Presentación en pantalla (4:3)</PresentationFormat>
  <Paragraphs>303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Calibri</vt:lpstr>
      <vt:lpstr>Trebuchet MS</vt:lpstr>
      <vt:lpstr>Wingdings 3</vt:lpstr>
      <vt:lpstr>Faceta</vt:lpstr>
      <vt:lpstr>JORNADA DE REFLEXIÓN 2017: “EVALUANDO NUESTROS RESULTADOS PARA LA MEJORA DE LOS APRENDIZAJES 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IM</cp:lastModifiedBy>
  <cp:revision>1147</cp:revision>
  <dcterms:created xsi:type="dcterms:W3CDTF">2010-05-23T14:28:12Z</dcterms:created>
  <dcterms:modified xsi:type="dcterms:W3CDTF">2017-06-18T21:13:46Z</dcterms:modified>
</cp:coreProperties>
</file>